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6858000" cy="9906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30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AE818-84FA-4723-A887-F8EA55C4D640}" type="datetimeFigureOut">
              <a:rPr lang="ko-KR" altLang="en-US" smtClean="0"/>
              <a:t>2023-06-26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1BF9E-5AC5-4A8A-9A8A-45D1A20309D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6454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AE818-84FA-4723-A887-F8EA55C4D640}" type="datetimeFigureOut">
              <a:rPr lang="ko-KR" altLang="en-US" smtClean="0"/>
              <a:t>2023-06-26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1BF9E-5AC5-4A8A-9A8A-45D1A20309D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3881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AE818-84FA-4723-A887-F8EA55C4D640}" type="datetimeFigureOut">
              <a:rPr lang="ko-KR" altLang="en-US" smtClean="0"/>
              <a:t>2023-06-26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1BF9E-5AC5-4A8A-9A8A-45D1A20309D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5219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AE818-84FA-4723-A887-F8EA55C4D640}" type="datetimeFigureOut">
              <a:rPr lang="ko-KR" altLang="en-US" smtClean="0"/>
              <a:t>2023-06-26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1BF9E-5AC5-4A8A-9A8A-45D1A20309D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9570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AE818-84FA-4723-A887-F8EA55C4D640}" type="datetimeFigureOut">
              <a:rPr lang="ko-KR" altLang="en-US" smtClean="0"/>
              <a:t>2023-06-26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1BF9E-5AC5-4A8A-9A8A-45D1A20309D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8426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AE818-84FA-4723-A887-F8EA55C4D640}" type="datetimeFigureOut">
              <a:rPr lang="ko-KR" altLang="en-US" smtClean="0"/>
              <a:t>2023-06-26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1BF9E-5AC5-4A8A-9A8A-45D1A20309D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78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AE818-84FA-4723-A887-F8EA55C4D640}" type="datetimeFigureOut">
              <a:rPr lang="ko-KR" altLang="en-US" smtClean="0"/>
              <a:t>2023-06-26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1BF9E-5AC5-4A8A-9A8A-45D1A20309D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1884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AE818-84FA-4723-A887-F8EA55C4D640}" type="datetimeFigureOut">
              <a:rPr lang="ko-KR" altLang="en-US" smtClean="0"/>
              <a:t>2023-06-26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1BF9E-5AC5-4A8A-9A8A-45D1A20309D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1289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AE818-84FA-4723-A887-F8EA55C4D640}" type="datetimeFigureOut">
              <a:rPr lang="ko-KR" altLang="en-US" smtClean="0"/>
              <a:t>2023-06-26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1BF9E-5AC5-4A8A-9A8A-45D1A20309D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767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AE818-84FA-4723-A887-F8EA55C4D640}" type="datetimeFigureOut">
              <a:rPr lang="ko-KR" altLang="en-US" smtClean="0"/>
              <a:t>2023-06-26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1BF9E-5AC5-4A8A-9A8A-45D1A20309D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1276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AE818-84FA-4723-A887-F8EA55C4D640}" type="datetimeFigureOut">
              <a:rPr lang="ko-KR" altLang="en-US" smtClean="0"/>
              <a:t>2023-06-26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1BF9E-5AC5-4A8A-9A8A-45D1A20309D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8595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3AE818-84FA-4723-A887-F8EA55C4D640}" type="datetimeFigureOut">
              <a:rPr lang="ko-KR" altLang="en-US" smtClean="0"/>
              <a:t>2023-06-26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D1BF9E-5AC5-4A8A-9A8A-45D1A20309D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8353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직선 연결선 5"/>
          <p:cNvCxnSpPr/>
          <p:nvPr/>
        </p:nvCxnSpPr>
        <p:spPr>
          <a:xfrm>
            <a:off x="261249" y="3252571"/>
            <a:ext cx="6151418" cy="0"/>
          </a:xfrm>
          <a:prstGeom prst="line">
            <a:avLst/>
          </a:prstGeom>
          <a:ln w="9525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217992" y="5395961"/>
            <a:ext cx="6151418" cy="0"/>
          </a:xfrm>
          <a:prstGeom prst="line">
            <a:avLst/>
          </a:prstGeom>
          <a:ln w="9525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217992" y="7543518"/>
            <a:ext cx="6151418" cy="0"/>
          </a:xfrm>
          <a:prstGeom prst="line">
            <a:avLst/>
          </a:prstGeom>
          <a:ln w="9525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42"/>
          <p:cNvSpPr txBox="1">
            <a:spLocks noChangeArrowheads="1"/>
          </p:cNvSpPr>
          <p:nvPr/>
        </p:nvSpPr>
        <p:spPr bwMode="auto">
          <a:xfrm>
            <a:off x="261249" y="3252571"/>
            <a:ext cx="1531918" cy="381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ko-KR" altLang="en-US" sz="2000" dirty="0">
                <a:solidFill>
                  <a:schemeClr val="tx2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활 동</a:t>
            </a:r>
            <a:endParaRPr lang="uk-UA" altLang="ko-KR" sz="2000" dirty="0">
              <a:solidFill>
                <a:schemeClr val="tx2"/>
              </a:soli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20" name="Rectangle 42"/>
          <p:cNvSpPr txBox="1">
            <a:spLocks noChangeArrowheads="1"/>
          </p:cNvSpPr>
          <p:nvPr/>
        </p:nvSpPr>
        <p:spPr bwMode="auto">
          <a:xfrm>
            <a:off x="217992" y="5395961"/>
            <a:ext cx="1531918" cy="381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ko-KR" altLang="en-US" sz="2000" dirty="0">
                <a:solidFill>
                  <a:schemeClr val="tx2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약 </a:t>
            </a:r>
            <a:r>
              <a:rPr lang="ko-KR" altLang="en-US" sz="2000" dirty="0" err="1">
                <a:solidFill>
                  <a:schemeClr val="tx2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력</a:t>
            </a:r>
            <a:endParaRPr lang="uk-UA" altLang="ko-KR" sz="2000" dirty="0">
              <a:solidFill>
                <a:schemeClr val="tx2"/>
              </a:soli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27" name="Rectangle 42"/>
          <p:cNvSpPr txBox="1">
            <a:spLocks noChangeArrowheads="1"/>
          </p:cNvSpPr>
          <p:nvPr/>
        </p:nvSpPr>
        <p:spPr bwMode="auto">
          <a:xfrm>
            <a:off x="217992" y="7543518"/>
            <a:ext cx="1531918" cy="381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ko-KR" altLang="en-US" sz="2000" b="0" dirty="0">
                <a:solidFill>
                  <a:schemeClr val="tx2"/>
                </a:solidFill>
                <a:latin typeface="HY강M" panose="02030600000101010101" pitchFamily="18" charset="-127"/>
                <a:ea typeface="HY강M" panose="02030600000101010101" pitchFamily="18" charset="-127"/>
              </a:rPr>
              <a:t>강 의 분 야</a:t>
            </a:r>
            <a:endParaRPr lang="uk-UA" altLang="ko-KR" sz="2000" b="0" dirty="0">
              <a:solidFill>
                <a:schemeClr val="tx2"/>
              </a:solidFill>
              <a:latin typeface="HY강M" panose="02030600000101010101" pitchFamily="18" charset="-127"/>
              <a:ea typeface="HY강M" panose="02030600000101010101" pitchFamily="18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752" y="2143702"/>
            <a:ext cx="5486411" cy="415966"/>
          </a:xfrm>
          <a:prstGeom prst="rect">
            <a:avLst/>
          </a:prstGeom>
        </p:spPr>
      </p:pic>
      <p:sp>
        <p:nvSpPr>
          <p:cNvPr id="40" name="Rectangle 42"/>
          <p:cNvSpPr txBox="1">
            <a:spLocks noChangeArrowheads="1"/>
          </p:cNvSpPr>
          <p:nvPr/>
        </p:nvSpPr>
        <p:spPr bwMode="auto">
          <a:xfrm>
            <a:off x="1825031" y="2524172"/>
            <a:ext cx="3338811" cy="382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ko-KR" altLang="en-US" sz="1800" dirty="0">
                <a:solidFill>
                  <a:schemeClr val="tx2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           신 경 환</a:t>
            </a:r>
            <a:endParaRPr lang="uk-UA" altLang="ko-KR" sz="1800" dirty="0">
              <a:solidFill>
                <a:schemeClr val="tx2"/>
              </a:soli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41" name="Rectangle 42"/>
          <p:cNvSpPr txBox="1">
            <a:spLocks noChangeArrowheads="1"/>
          </p:cNvSpPr>
          <p:nvPr/>
        </p:nvSpPr>
        <p:spPr bwMode="auto">
          <a:xfrm>
            <a:off x="2417232" y="2815818"/>
            <a:ext cx="2746610" cy="382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ko-KR" sz="1800" b="0" dirty="0">
                <a:solidFill>
                  <a:schemeClr val="tx2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(</a:t>
            </a:r>
            <a:r>
              <a:rPr lang="ko-KR" altLang="en-US" sz="1800" b="0" dirty="0">
                <a:solidFill>
                  <a:schemeClr val="tx2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대한민국 </a:t>
            </a:r>
            <a:r>
              <a:rPr lang="ko-KR" altLang="en-US" sz="1800" b="0" dirty="0" err="1">
                <a:solidFill>
                  <a:schemeClr val="tx2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제과기능장</a:t>
            </a:r>
            <a:r>
              <a:rPr lang="en-US" altLang="ko-KR" sz="1800" b="0" dirty="0">
                <a:solidFill>
                  <a:schemeClr val="tx2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)</a:t>
            </a:r>
            <a:endParaRPr lang="uk-UA" altLang="ko-KR" sz="1800" b="0" dirty="0">
              <a:solidFill>
                <a:schemeClr val="tx2"/>
              </a:soli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7992" y="3620557"/>
            <a:ext cx="6640008" cy="1434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dirty="0" err="1">
                <a:latin typeface="굴림체" panose="020B0609000101010101" pitchFamily="49" charset="-127"/>
                <a:ea typeface="굴림체" panose="020B0609000101010101" pitchFamily="49" charset="-127"/>
              </a:rPr>
              <a:t>베이커리야놀자</a:t>
            </a:r>
            <a:r>
              <a:rPr lang="ko-KR" altLang="en-US" sz="1200" dirty="0">
                <a:latin typeface="굴림체" panose="020B0609000101010101" pitchFamily="49" charset="-127"/>
                <a:ea typeface="굴림체" panose="020B0609000101010101" pitchFamily="49" charset="-127"/>
              </a:rPr>
              <a:t> 대표</a:t>
            </a:r>
            <a:endParaRPr lang="en-US" altLang="ko-KR" sz="1200" dirty="0">
              <a:latin typeface="굴림체" panose="020B0609000101010101" pitchFamily="49" charset="-127"/>
              <a:ea typeface="굴림체" panose="020B0609000101010101" pitchFamily="49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200" dirty="0">
                <a:latin typeface="굴림체" panose="020B0609000101010101" pitchFamily="49" charset="-127"/>
                <a:ea typeface="굴림체" panose="020B0609000101010101" pitchFamily="49" charset="-127"/>
              </a:rPr>
              <a:t>제과기능장</a:t>
            </a:r>
            <a:r>
              <a:rPr lang="en-US" altLang="ko-KR" sz="1200" dirty="0">
                <a:latin typeface="굴림체" panose="020B0609000101010101" pitchFamily="49" charset="-127"/>
                <a:ea typeface="굴림체" panose="020B0609000101010101" pitchFamily="49" charset="-127"/>
              </a:rPr>
              <a:t>, </a:t>
            </a:r>
            <a:r>
              <a:rPr lang="ko-KR" altLang="en-US" sz="1200" dirty="0" err="1">
                <a:latin typeface="굴림체" panose="020B0609000101010101" pitchFamily="49" charset="-127"/>
                <a:ea typeface="굴림체" panose="020B0609000101010101" pitchFamily="49" charset="-127"/>
              </a:rPr>
              <a:t>제과제빵</a:t>
            </a:r>
            <a:r>
              <a:rPr lang="ko-KR" altLang="en-US" sz="1200" dirty="0">
                <a:latin typeface="굴림체" panose="020B0609000101010101" pitchFamily="49" charset="-127"/>
                <a:ea typeface="굴림체" panose="020B0609000101010101" pitchFamily="49" charset="-127"/>
              </a:rPr>
              <a:t> </a:t>
            </a:r>
            <a:r>
              <a:rPr lang="en-US" altLang="ko-KR" sz="1200" dirty="0">
                <a:latin typeface="굴림체" panose="020B0609000101010101" pitchFamily="49" charset="-127"/>
                <a:ea typeface="굴림체" panose="020B0609000101010101" pitchFamily="49" charset="-127"/>
              </a:rPr>
              <a:t>,</a:t>
            </a:r>
            <a:r>
              <a:rPr lang="ko-KR" altLang="en-US" sz="1200" dirty="0">
                <a:latin typeface="굴림체" panose="020B0609000101010101" pitchFamily="49" charset="-127"/>
                <a:ea typeface="굴림체" panose="020B0609000101010101" pitchFamily="49" charset="-127"/>
              </a:rPr>
              <a:t>떡제조기능사 감독관</a:t>
            </a:r>
            <a:endParaRPr lang="en-US" altLang="ko-KR" sz="1200" dirty="0">
              <a:latin typeface="굴림체" panose="020B0609000101010101" pitchFamily="49" charset="-127"/>
              <a:ea typeface="굴림체" panose="020B0609000101010101" pitchFamily="49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200" dirty="0">
                <a:latin typeface="굴림체" panose="020B0609000101010101" pitchFamily="49" charset="-127"/>
                <a:ea typeface="굴림체" panose="020B0609000101010101" pitchFamily="49" charset="-127"/>
              </a:rPr>
              <a:t>제과기능장 강동지회 임원</a:t>
            </a:r>
            <a:endParaRPr lang="en-US" altLang="ko-KR" sz="1200" dirty="0">
              <a:latin typeface="굴림체" panose="020B0609000101010101" pitchFamily="49" charset="-127"/>
              <a:ea typeface="굴림체" panose="020B0609000101010101" pitchFamily="49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200" dirty="0" err="1">
                <a:latin typeface="굴림체" panose="020B0609000101010101" pitchFamily="49" charset="-127"/>
                <a:ea typeface="굴림체" panose="020B0609000101010101" pitchFamily="49" charset="-127"/>
              </a:rPr>
              <a:t>전국쌀베이킹콘테스트대회</a:t>
            </a:r>
            <a:r>
              <a:rPr lang="ko-KR" altLang="en-US" sz="1200" dirty="0">
                <a:latin typeface="굴림체" panose="020B0609000101010101" pitchFamily="49" charset="-127"/>
                <a:ea typeface="굴림체" panose="020B0609000101010101" pitchFamily="49" charset="-127"/>
              </a:rPr>
              <a:t> 심사 위원</a:t>
            </a:r>
            <a:endParaRPr lang="en-US" altLang="ko-KR" sz="1200" dirty="0">
              <a:latin typeface="굴림체" panose="020B0609000101010101" pitchFamily="49" charset="-127"/>
              <a:ea typeface="굴림체" panose="020B0609000101010101" pitchFamily="49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200" dirty="0">
                <a:latin typeface="굴림체" panose="020B0609000101010101" pitchFamily="49" charset="-127"/>
                <a:ea typeface="굴림체" panose="020B0609000101010101" pitchFamily="49" charset="-127"/>
              </a:rPr>
              <a:t>경기도 장애인 재활협회 명예교사</a:t>
            </a:r>
            <a:r>
              <a:rPr lang="en-US" altLang="ko-KR" sz="1200" dirty="0">
                <a:latin typeface="굴림체" panose="020B0609000101010101" pitchFamily="49" charset="-127"/>
                <a:ea typeface="굴림체" panose="020B0609000101010101" pitchFamily="49" charset="-127"/>
              </a:rPr>
              <a:t>(</a:t>
            </a:r>
            <a:r>
              <a:rPr lang="ko-KR" altLang="en-US" sz="1200" dirty="0">
                <a:latin typeface="굴림체" panose="020B0609000101010101" pitchFamily="49" charset="-127"/>
                <a:ea typeface="굴림체" panose="020B0609000101010101" pitchFamily="49" charset="-127"/>
              </a:rPr>
              <a:t>감사패</a:t>
            </a:r>
            <a:r>
              <a:rPr lang="en-US" altLang="ko-KR" sz="1200" dirty="0">
                <a:latin typeface="굴림체" panose="020B0609000101010101" pitchFamily="49" charset="-127"/>
                <a:ea typeface="굴림체" panose="020B0609000101010101" pitchFamily="49" charset="-127"/>
              </a:rPr>
              <a:t>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17992" y="5768114"/>
            <a:ext cx="6527192" cy="17112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200" dirty="0">
                <a:latin typeface="굴림체" panose="020B0609000101010101" pitchFamily="49" charset="-127"/>
                <a:ea typeface="굴림체" panose="020B0609000101010101" pitchFamily="49" charset="-127"/>
              </a:rPr>
              <a:t>2003. 11  </a:t>
            </a:r>
            <a:r>
              <a:rPr lang="ko-KR" altLang="en-US" sz="1200" dirty="0" err="1">
                <a:latin typeface="굴림체" panose="020B0609000101010101" pitchFamily="49" charset="-127"/>
                <a:ea typeface="굴림체" panose="020B0609000101010101" pitchFamily="49" charset="-127"/>
              </a:rPr>
              <a:t>에꼴드</a:t>
            </a:r>
            <a:r>
              <a:rPr lang="ko-KR" altLang="en-US" sz="1200" dirty="0">
                <a:latin typeface="굴림체" panose="020B0609000101010101" pitchFamily="49" charset="-127"/>
                <a:ea typeface="굴림체" panose="020B0609000101010101" pitchFamily="49" charset="-127"/>
              </a:rPr>
              <a:t> </a:t>
            </a:r>
            <a:r>
              <a:rPr lang="ko-KR" altLang="en-US" sz="1200" dirty="0" err="1">
                <a:latin typeface="굴림체" panose="020B0609000101010101" pitchFamily="49" charset="-127"/>
                <a:ea typeface="굴림체" panose="020B0609000101010101" pitchFamily="49" charset="-127"/>
              </a:rPr>
              <a:t>쇼콜라띠에</a:t>
            </a:r>
            <a:r>
              <a:rPr lang="ko-KR" altLang="en-US" sz="1200" dirty="0">
                <a:latin typeface="굴림체" panose="020B0609000101010101" pitchFamily="49" charset="-127"/>
                <a:ea typeface="굴림체" panose="020B0609000101010101" pitchFamily="49" charset="-127"/>
              </a:rPr>
              <a:t> 수료</a:t>
            </a:r>
            <a:endParaRPr lang="en-US" altLang="ko-KR" sz="1200" dirty="0">
              <a:latin typeface="굴림체" panose="020B0609000101010101" pitchFamily="49" charset="-127"/>
              <a:ea typeface="굴림체" panose="020B0609000101010101" pitchFamily="49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latin typeface="굴림체" panose="020B0609000101010101" pitchFamily="49" charset="-127"/>
                <a:ea typeface="굴림체" panose="020B0609000101010101" pitchFamily="49" charset="-127"/>
              </a:rPr>
              <a:t>2005. 03  </a:t>
            </a:r>
            <a:r>
              <a:rPr lang="ko-KR" altLang="en-US" sz="1200" dirty="0">
                <a:latin typeface="굴림체" panose="020B0609000101010101" pitchFamily="49" charset="-127"/>
                <a:ea typeface="굴림체" panose="020B0609000101010101" pitchFamily="49" charset="-127"/>
              </a:rPr>
              <a:t>케익 전문점 엠마 창업</a:t>
            </a:r>
            <a:endParaRPr lang="en-US" altLang="ko-KR" sz="1200" dirty="0">
              <a:latin typeface="굴림체" panose="020B0609000101010101" pitchFamily="49" charset="-127"/>
              <a:ea typeface="굴림체" panose="020B0609000101010101" pitchFamily="49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latin typeface="굴림체" panose="020B0609000101010101" pitchFamily="49" charset="-127"/>
                <a:ea typeface="굴림체" panose="020B0609000101010101" pitchFamily="49" charset="-127"/>
              </a:rPr>
              <a:t>2010. 04  </a:t>
            </a:r>
            <a:r>
              <a:rPr lang="ko-KR" altLang="en-US" sz="1200" dirty="0" err="1">
                <a:latin typeface="굴림체" panose="020B0609000101010101" pitchFamily="49" charset="-127"/>
                <a:ea typeface="굴림체" panose="020B0609000101010101" pitchFamily="49" charset="-127"/>
              </a:rPr>
              <a:t>베이커리야놀자</a:t>
            </a:r>
            <a:r>
              <a:rPr lang="ko-KR" altLang="en-US" sz="1200" dirty="0">
                <a:latin typeface="굴림체" panose="020B0609000101010101" pitchFamily="49" charset="-127"/>
                <a:ea typeface="굴림체" panose="020B0609000101010101" pitchFamily="49" charset="-127"/>
              </a:rPr>
              <a:t> 창업 </a:t>
            </a:r>
            <a:endParaRPr lang="en-US" altLang="ko-KR" sz="1200" dirty="0">
              <a:latin typeface="굴림체" panose="020B0609000101010101" pitchFamily="49" charset="-127"/>
              <a:ea typeface="굴림체" panose="020B0609000101010101" pitchFamily="49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latin typeface="굴림체" panose="020B0609000101010101" pitchFamily="49" charset="-127"/>
                <a:ea typeface="굴림체" panose="020B0609000101010101" pitchFamily="49" charset="-127"/>
              </a:rPr>
              <a:t>2018. 10  </a:t>
            </a:r>
            <a:r>
              <a:rPr lang="ko-KR" altLang="en-US" sz="1200" dirty="0">
                <a:latin typeface="굴림체" panose="020B0609000101010101" pitchFamily="49" charset="-127"/>
                <a:ea typeface="굴림체" panose="020B0609000101010101" pitchFamily="49" charset="-127"/>
              </a:rPr>
              <a:t>한국 아동요리 </a:t>
            </a:r>
            <a:r>
              <a:rPr lang="ko-KR" altLang="en-US" sz="1200" dirty="0" err="1">
                <a:latin typeface="굴림체" panose="020B0609000101010101" pitchFamily="49" charset="-127"/>
                <a:ea typeface="굴림체" panose="020B0609000101010101" pitchFamily="49" charset="-127"/>
              </a:rPr>
              <a:t>지도사</a:t>
            </a:r>
            <a:r>
              <a:rPr lang="ko-KR" altLang="en-US" sz="1200" dirty="0">
                <a:latin typeface="굴림체" panose="020B0609000101010101" pitchFamily="49" charset="-127"/>
                <a:ea typeface="굴림체" panose="020B0609000101010101" pitchFamily="49" charset="-127"/>
              </a:rPr>
              <a:t> 수료</a:t>
            </a:r>
            <a:endParaRPr lang="en-US" altLang="ko-KR" sz="1200" dirty="0">
              <a:latin typeface="굴림체" panose="020B0609000101010101" pitchFamily="49" charset="-127"/>
              <a:ea typeface="굴림체" panose="020B0609000101010101" pitchFamily="49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latin typeface="굴림체" panose="020B0609000101010101" pitchFamily="49" charset="-127"/>
                <a:ea typeface="굴림체" panose="020B0609000101010101" pitchFamily="49" charset="-127"/>
              </a:rPr>
              <a:t>2020. 07  </a:t>
            </a:r>
            <a:r>
              <a:rPr lang="ko-KR" altLang="en-US" sz="1200" dirty="0">
                <a:latin typeface="굴림체" panose="020B0609000101010101" pitchFamily="49" charset="-127"/>
                <a:ea typeface="굴림체" panose="020B0609000101010101" pitchFamily="49" charset="-127"/>
              </a:rPr>
              <a:t>대한민국 제과 </a:t>
            </a:r>
            <a:r>
              <a:rPr lang="ko-KR" altLang="en-US" sz="1200" dirty="0" err="1">
                <a:latin typeface="굴림체" panose="020B0609000101010101" pitchFamily="49" charset="-127"/>
                <a:ea typeface="굴림체" panose="020B0609000101010101" pitchFamily="49" charset="-127"/>
              </a:rPr>
              <a:t>기능장</a:t>
            </a:r>
            <a:r>
              <a:rPr lang="ko-KR" altLang="en-US" sz="1200" dirty="0">
                <a:latin typeface="굴림체" panose="020B0609000101010101" pitchFamily="49" charset="-127"/>
                <a:ea typeface="굴림체" panose="020B0609000101010101" pitchFamily="49" charset="-127"/>
              </a:rPr>
              <a:t> 취득</a:t>
            </a:r>
            <a:endParaRPr lang="en-US" altLang="ko-KR" sz="1200" dirty="0">
              <a:latin typeface="굴림체" panose="020B0609000101010101" pitchFamily="49" charset="-127"/>
              <a:ea typeface="굴림체" panose="020B0609000101010101" pitchFamily="49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latin typeface="굴림체" panose="020B0609000101010101" pitchFamily="49" charset="-127"/>
                <a:ea typeface="굴림체" panose="020B0609000101010101" pitchFamily="49" charset="-127"/>
              </a:rPr>
              <a:t>2020. 12  </a:t>
            </a:r>
            <a:r>
              <a:rPr lang="ko-KR" altLang="en-US" sz="1200" dirty="0">
                <a:latin typeface="굴림체" panose="020B0609000101010101" pitchFamily="49" charset="-127"/>
                <a:ea typeface="굴림체" panose="020B0609000101010101" pitchFamily="49" charset="-127"/>
              </a:rPr>
              <a:t>떡제조기능사 취득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8523" y="7901608"/>
            <a:ext cx="6489083" cy="19882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dirty="0">
                <a:latin typeface="굴림체" panose="020B0609000101010101" pitchFamily="49" charset="-127"/>
                <a:ea typeface="굴림체" panose="020B0609000101010101" pitchFamily="49" charset="-127"/>
              </a:rPr>
              <a:t>기업체 직원활성화 프로그램</a:t>
            </a:r>
            <a:endParaRPr lang="en-US" altLang="ko-KR" sz="1200" dirty="0">
              <a:latin typeface="굴림체" panose="020B0609000101010101" pitchFamily="49" charset="-127"/>
              <a:ea typeface="굴림체" panose="020B0609000101010101" pitchFamily="49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200" dirty="0">
                <a:latin typeface="굴림체" panose="020B0609000101010101" pitchFamily="49" charset="-127"/>
                <a:ea typeface="굴림체" panose="020B0609000101010101" pitchFamily="49" charset="-127"/>
              </a:rPr>
              <a:t>초</a:t>
            </a:r>
            <a:r>
              <a:rPr lang="en-US" altLang="ko-KR" sz="1200" dirty="0">
                <a:latin typeface="굴림체" panose="020B0609000101010101" pitchFamily="49" charset="-127"/>
                <a:ea typeface="굴림체" panose="020B0609000101010101" pitchFamily="49" charset="-127"/>
              </a:rPr>
              <a:t>,</a:t>
            </a:r>
            <a:r>
              <a:rPr lang="ko-KR" altLang="en-US" sz="1200" dirty="0">
                <a:latin typeface="굴림체" panose="020B0609000101010101" pitchFamily="49" charset="-127"/>
                <a:ea typeface="굴림체" panose="020B0609000101010101" pitchFamily="49" charset="-127"/>
              </a:rPr>
              <a:t>중</a:t>
            </a:r>
            <a:r>
              <a:rPr lang="en-US" altLang="ko-KR" sz="1200" dirty="0">
                <a:latin typeface="굴림체" panose="020B0609000101010101" pitchFamily="49" charset="-127"/>
                <a:ea typeface="굴림체" panose="020B0609000101010101" pitchFamily="49" charset="-127"/>
              </a:rPr>
              <a:t>,</a:t>
            </a:r>
            <a:r>
              <a:rPr lang="ko-KR" altLang="en-US" sz="1200" dirty="0">
                <a:latin typeface="굴림체" panose="020B0609000101010101" pitchFamily="49" charset="-127"/>
                <a:ea typeface="굴림체" panose="020B0609000101010101" pitchFamily="49" charset="-127"/>
              </a:rPr>
              <a:t>고 직업체험 프로그램</a:t>
            </a:r>
            <a:endParaRPr lang="en-US" altLang="ko-KR" sz="1200" dirty="0">
              <a:latin typeface="굴림체" panose="020B0609000101010101" pitchFamily="49" charset="-127"/>
              <a:ea typeface="굴림체" panose="020B0609000101010101" pitchFamily="49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200" dirty="0" err="1">
                <a:latin typeface="굴림체" panose="020B0609000101010101" pitchFamily="49" charset="-127"/>
                <a:ea typeface="굴림체" panose="020B0609000101010101" pitchFamily="49" charset="-127"/>
              </a:rPr>
              <a:t>제과제빵기능사</a:t>
            </a:r>
            <a:r>
              <a:rPr lang="ko-KR" altLang="en-US" sz="1200" dirty="0">
                <a:latin typeface="굴림체" panose="020B0609000101010101" pitchFamily="49" charset="-127"/>
                <a:ea typeface="굴림체" panose="020B0609000101010101" pitchFamily="49" charset="-127"/>
              </a:rPr>
              <a:t> 프로그램</a:t>
            </a:r>
            <a:endParaRPr lang="en-US" altLang="ko-KR" sz="1200" dirty="0">
              <a:latin typeface="굴림체" panose="020B0609000101010101" pitchFamily="49" charset="-127"/>
              <a:ea typeface="굴림체" panose="020B0609000101010101" pitchFamily="49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200" dirty="0">
                <a:latin typeface="굴림체" panose="020B0609000101010101" pitchFamily="49" charset="-127"/>
                <a:ea typeface="굴림체" panose="020B0609000101010101" pitchFamily="49" charset="-127"/>
              </a:rPr>
              <a:t>떡제조기능사 프로그램</a:t>
            </a:r>
            <a:endParaRPr lang="en-US" altLang="ko-KR" sz="1200" dirty="0">
              <a:latin typeface="굴림체" panose="020B0609000101010101" pitchFamily="49" charset="-127"/>
              <a:ea typeface="굴림체" panose="020B0609000101010101" pitchFamily="49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200" dirty="0">
                <a:latin typeface="굴림체" panose="020B0609000101010101" pitchFamily="49" charset="-127"/>
                <a:ea typeface="굴림체" panose="020B0609000101010101" pitchFamily="49" charset="-127"/>
              </a:rPr>
              <a:t>초콜릿마스터 프로그램</a:t>
            </a:r>
            <a:endParaRPr lang="en-US" altLang="ko-KR" sz="1200" dirty="0">
              <a:latin typeface="굴림체" panose="020B0609000101010101" pitchFamily="49" charset="-127"/>
              <a:ea typeface="굴림체" panose="020B0609000101010101" pitchFamily="49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200" dirty="0">
                <a:latin typeface="굴림체" panose="020B0609000101010101" pitchFamily="49" charset="-127"/>
                <a:ea typeface="굴림체" panose="020B0609000101010101" pitchFamily="49" charset="-127"/>
              </a:rPr>
              <a:t>아동요리 프로그램</a:t>
            </a:r>
            <a:endParaRPr lang="en-US" altLang="ko-KR" sz="1200" dirty="0">
              <a:latin typeface="굴림체" panose="020B0609000101010101" pitchFamily="49" charset="-127"/>
              <a:ea typeface="굴림체" panose="020B0609000101010101" pitchFamily="49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200" dirty="0">
                <a:latin typeface="굴림체" panose="020B0609000101010101" pitchFamily="49" charset="-127"/>
                <a:ea typeface="굴림체" panose="020B0609000101010101" pitchFamily="49" charset="-127"/>
              </a:rPr>
              <a:t>제과기능장 강의</a:t>
            </a: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5E08E907-1841-4A1E-B0C6-25845035E5C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8495" y="151549"/>
            <a:ext cx="1756924" cy="2084980"/>
          </a:xfrm>
          <a:prstGeom prst="rect">
            <a:avLst/>
          </a:prstGeom>
        </p:spPr>
      </p:pic>
      <p:pic>
        <p:nvPicPr>
          <p:cNvPr id="16" name="그림 15">
            <a:extLst>
              <a:ext uri="{FF2B5EF4-FFF2-40B4-BE49-F238E27FC236}">
                <a16:creationId xmlns:a16="http://schemas.microsoft.com/office/drawing/2014/main" id="{7A04E0FD-D13B-44EB-8CC2-5590AB2F69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1020" y="1036321"/>
            <a:ext cx="1436586" cy="1115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630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42"/>
          <p:cNvSpPr txBox="1">
            <a:spLocks noChangeArrowheads="1"/>
          </p:cNvSpPr>
          <p:nvPr/>
        </p:nvSpPr>
        <p:spPr bwMode="auto">
          <a:xfrm>
            <a:off x="232615" y="5181243"/>
            <a:ext cx="6270171" cy="308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uk-UA" altLang="ko-KR" sz="1200" b="0" dirty="0">
              <a:solidFill>
                <a:schemeClr val="tx2"/>
              </a:solidFill>
              <a:latin typeface="HY강M" panose="02030600000101010101" pitchFamily="18" charset="-127"/>
              <a:ea typeface="HY강M" panose="02030600000101010101" pitchFamily="18" charset="-127"/>
            </a:endParaRPr>
          </a:p>
        </p:txBody>
      </p:sp>
      <p:sp>
        <p:nvSpPr>
          <p:cNvPr id="28" name="Rectangle 42"/>
          <p:cNvSpPr txBox="1">
            <a:spLocks noChangeArrowheads="1"/>
          </p:cNvSpPr>
          <p:nvPr/>
        </p:nvSpPr>
        <p:spPr bwMode="auto">
          <a:xfrm>
            <a:off x="232576" y="2587968"/>
            <a:ext cx="6270171" cy="23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ko-KR" sz="1200" dirty="0">
              <a:solidFill>
                <a:schemeClr val="tx2"/>
              </a:solidFill>
              <a:latin typeface="HY강M" panose="02030600000101010101" pitchFamily="18" charset="-127"/>
              <a:ea typeface="HY강M" panose="02030600000101010101" pitchFamily="18" charset="-127"/>
            </a:endParaRPr>
          </a:p>
        </p:txBody>
      </p:sp>
      <p:sp>
        <p:nvSpPr>
          <p:cNvPr id="31" name="Rectangle 42"/>
          <p:cNvSpPr txBox="1">
            <a:spLocks noChangeArrowheads="1"/>
          </p:cNvSpPr>
          <p:nvPr/>
        </p:nvSpPr>
        <p:spPr bwMode="auto">
          <a:xfrm>
            <a:off x="232576" y="2869267"/>
            <a:ext cx="6270171" cy="285039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2"/>
                </a:solidFill>
                <a:latin typeface="Arial" charset="0"/>
              </a:defRPr>
            </a:lvl9pPr>
          </a:lstStyle>
          <a:p>
            <a:pPr marL="228600" indent="-228600" eaLnBrk="1" hangingPunct="1">
              <a:buAutoNum type="arabicPlain" startAt="2019"/>
              <a:defRPr/>
            </a:pPr>
            <a:endParaRPr lang="en-US" altLang="ko-KR" sz="1200" b="0" dirty="0">
              <a:solidFill>
                <a:schemeClr val="tx2"/>
              </a:solidFill>
              <a:latin typeface="HY강M" panose="02030600000101010101" pitchFamily="18" charset="-127"/>
              <a:ea typeface="HY강M" panose="02030600000101010101" pitchFamily="18" charset="-127"/>
            </a:endParaRPr>
          </a:p>
          <a:p>
            <a:pPr eaLnBrk="1" hangingPunct="1">
              <a:defRPr/>
            </a:pPr>
            <a:endParaRPr lang="en-US" altLang="ko-KR" sz="1200" b="0" dirty="0">
              <a:solidFill>
                <a:schemeClr val="tx2"/>
              </a:solidFill>
              <a:latin typeface="HY강M" panose="02030600000101010101" pitchFamily="18" charset="-127"/>
              <a:ea typeface="HY강M" panose="02030600000101010101" pitchFamily="18" charset="-127"/>
            </a:endParaRPr>
          </a:p>
          <a:p>
            <a:pPr eaLnBrk="1" hangingPunct="1">
              <a:defRPr/>
            </a:pPr>
            <a:endParaRPr lang="en-US" altLang="ko-KR" sz="1200" b="0" dirty="0">
              <a:solidFill>
                <a:schemeClr val="tx2"/>
              </a:solidFill>
              <a:latin typeface="HY강M" panose="02030600000101010101" pitchFamily="18" charset="-127"/>
              <a:ea typeface="HY강M" panose="02030600000101010101" pitchFamily="18" charset="-127"/>
            </a:endParaRPr>
          </a:p>
          <a:p>
            <a:pPr eaLnBrk="1" hangingPunct="1">
              <a:defRPr/>
            </a:pPr>
            <a:endParaRPr lang="en-US" altLang="ko-KR" sz="1200" b="0" dirty="0">
              <a:solidFill>
                <a:schemeClr val="tx2"/>
              </a:solidFill>
              <a:latin typeface="HY강M" panose="02030600000101010101" pitchFamily="18" charset="-127"/>
              <a:ea typeface="HY강M" panose="02030600000101010101" pitchFamily="18" charset="-127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92F2E820-578F-4058-903A-C7EF8BFD4C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576" y="311967"/>
            <a:ext cx="6563641" cy="6287377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E1995C40-E3DA-4731-BB81-4CA3C4CDCA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075" y="6781014"/>
            <a:ext cx="6654142" cy="2941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2443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11002</TotalTime>
  <Words>94</Words>
  <Application>Microsoft Office PowerPoint</Application>
  <PresentationFormat>A4 용지(210x297mm)</PresentationFormat>
  <Paragraphs>25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8" baseType="lpstr">
      <vt:lpstr>HY강M</vt:lpstr>
      <vt:lpstr>굴림체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PC</cp:lastModifiedBy>
  <cp:revision>46</cp:revision>
  <dcterms:created xsi:type="dcterms:W3CDTF">2018-11-19T13:45:21Z</dcterms:created>
  <dcterms:modified xsi:type="dcterms:W3CDTF">2023-06-26T01:56:38Z</dcterms:modified>
</cp:coreProperties>
</file>